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Nuni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http://customooxmlschemas.google.com/">
      <go:slidesCustomData xmlns:go="http://customooxmlschemas.google.com/" r:id="rId40" roundtripDataSignature="AMtx7miAbYs1SXt4FGv0PFO7JOAv1PIR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9FC501-3A6B-4B15-9A19-1AA98FF4A8CD}">
  <a:tblStyle styleId="{D49FC501-3A6B-4B15-9A19-1AA98FF4A8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unito-bold.fntdata"/><Relationship Id="rId14" Type="http://schemas.openxmlformats.org/officeDocument/2006/relationships/slide" Target="slides/slide8.xml"/><Relationship Id="rId36" Type="http://schemas.openxmlformats.org/officeDocument/2006/relationships/font" Target="fonts/Nunito-regular.fntdata"/><Relationship Id="rId17" Type="http://schemas.openxmlformats.org/officeDocument/2006/relationships/slide" Target="slides/slide11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0.xml"/><Relationship Id="rId38" Type="http://schemas.openxmlformats.org/officeDocument/2006/relationships/font" Target="fonts/Nuni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0ca51bda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e0ca51bda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0ca51bda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1e0ca51bda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e0ca51bda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e0ca51bda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0ca51bda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e0ca51bda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0ca51bda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e0ca51bda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e0ca51bdaa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e0ca51bda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0ca51bdaa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e0ca51bdaa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0ca51bdaa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e0ca51bdaa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e0ca51bdaa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e0ca51bda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0ca51bdaa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e0ca51bdaa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0ca51bdaa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0ca51bdaa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0ca51bdaa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0ca51bdaa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0ca51bda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e0ca51bda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0ca51bdaa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e0ca51bdaa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e0ca51bdaa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e0ca51bdaa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e0ca51bdaa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e0ca51bdaa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e0ca51bd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1e0ca51bd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0ca51bda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e0ca51bda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0ca51bd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1e0ca51bd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0ca51bda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1e0ca51bda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0ca51bda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1e0ca51bda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0ca51bda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1e0ca51bda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e0ca51bdaa_0_7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g1e0ca51bdaa_0_7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g1e0ca51bdaa_0_75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g1e0ca51bdaa_0_75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g1e0ca51bdaa_0_75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g1e0ca51bdaa_0_7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g1e0ca51bdaa_0_75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g1e0ca51bdaa_0_75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g1e0ca51bdaa_0_75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g1e0ca51bdaa_0_75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g1e0ca51bdaa_0_75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g1e0ca51bdaa_0_75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g1e0ca51bdaa_0_75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g1e0ca51bdaa_0_7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1e0ca51bdaa_0_7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1e0ca51bdaa_0_7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g1e0ca51bdaa_0_75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g1e0ca51bdaa_0_7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1e0ca51bdaa_0_7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1e0ca51bdaa_0_7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g1e0ca51bdaa_0_75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g1e0ca51bdaa_0_7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1e0ca51bdaa_0_7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1e0ca51bdaa_0_7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g1e0ca51bdaa_0_75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g1e0ca51bdaa_0_7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g1e0ca51bdaa_0_7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0ca51bdaa_0_175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g1e0ca51bdaa_0_175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g1e0ca51bdaa_0_17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1e0ca51bdaa_0_17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1e0ca51bdaa_0_17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g1e0ca51bdaa_0_17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g1e0ca51bdaa_0_17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1e0ca51bdaa_0_17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1e0ca51bdaa_0_17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g1e0ca51bdaa_0_175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g1e0ca51bdaa_0_175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g1e0ca51bdaa_0_17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0ca51bdaa_0_18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e0ca51bdaa_0_10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g1e0ca51bdaa_0_10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g1e0ca51bdaa_0_10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g1e0ca51bdaa_0_10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g1e0ca51bdaa_0_10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g1e0ca51bdaa_0_10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g1e0ca51bdaa_0_10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g1e0ca51bdaa_0_10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g1e0ca51bdaa_0_10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g1e0ca51bdaa_0_10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g1e0ca51bdaa_0_10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e0ca51bdaa_0_11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1e0ca51bdaa_0_11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1e0ca51bdaa_0_11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1e0ca51bdaa_0_1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g1e0ca51bdaa_0_1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g1e0ca51bdaa_0_1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0ca51bdaa_0_12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1e0ca51bdaa_0_12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1e0ca51bdaa_0_12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1e0ca51bdaa_0_1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g1e0ca51bdaa_0_122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g1e0ca51bdaa_0_122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g1e0ca51bdaa_0_1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0ca51bdaa_0_13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1e0ca51bdaa_0_13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1e0ca51bdaa_0_13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1e0ca51bdaa_0_1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g1e0ca51bdaa_0_13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0ca51bdaa_0_13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1e0ca51bdaa_0_13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1e0ca51bdaa_0_13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1e0ca51bdaa_0_13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g1e0ca51bdaa_0_13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g1e0ca51bdaa_0_1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0ca51bdaa_0_143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1e0ca51bdaa_0_143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g1e0ca51bdaa_0_143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g1e0ca51bdaa_0_143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1e0ca51bdaa_0_143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1e0ca51bdaa_0_14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g1e0ca51bdaa_0_14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g1e0ca51bdaa_0_143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g1e0ca51bdaa_0_14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1e0ca51bdaa_0_14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1e0ca51bdaa_0_14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g1e0ca51bdaa_0_143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g1e0ca51bdaa_0_14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1e0ca51bdaa_0_14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g1e0ca51bdaa_0_14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g1e0ca51bdaa_0_14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g1e0ca51bdaa_0_14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0ca51bdaa_0_16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1e0ca51bdaa_0_16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e0ca51bdaa_0_16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e0ca51bdaa_0_161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g1e0ca51bdaa_0_161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g1e0ca51bdaa_0_16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g1e0ca51bdaa_0_16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0ca51bdaa_0_16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e0ca51bdaa_0_16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1e0ca51bdaa_0_16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e0ca51bdaa_0_169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g1e0ca51bdaa_0_16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e0ca51bdaa_0_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g1e0ca51bdaa_0_7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g1e0ca51bdaa_0_7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machinelearningmastery.com/what-is-information-entropy/" TargetMode="External"/><Relationship Id="rId4" Type="http://schemas.openxmlformats.org/officeDocument/2006/relationships/hyperlink" Target="https://www.cantorsparadise.com/it-took-me-10-years-to-understand-entropy-here-is-what-i-learned-b2d51e8ccd4c" TargetMode="External"/><Relationship Id="rId5" Type="http://schemas.openxmlformats.org/officeDocument/2006/relationships/hyperlink" Target="https://www.youtube.com/watch?v=2LvVOnVXcL4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owardsdatascience.com/decision-trees-explained-3ec41632ceb6" TargetMode="External"/><Relationship Id="rId4" Type="http://schemas.openxmlformats.org/officeDocument/2006/relationships/hyperlink" Target="https://www.mastersindatascience.org/learning/machine-learning-algorithms/decision-tree/#:~:text=A%20decision%20tree%20is%20a,that%20contains%20the%20desired%20categorization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towardsdatascience.com/logistic-regression-detailed-overview-46c4da4303bc" TargetMode="External"/><Relationship Id="rId4" Type="http://schemas.openxmlformats.org/officeDocument/2006/relationships/hyperlink" Target="https://www.youtube.com/watch?v=EoP2wN0yuHA&amp;list=TLPQMDIwNDIwMjPtoS0N6MiGTg&amp;index=2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/>
          <p:nvPr>
            <p:ph type="ctrTitle"/>
          </p:nvPr>
        </p:nvSpPr>
        <p:spPr>
          <a:xfrm>
            <a:off x="311708" y="1470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/>
              <a:t>Logistic Regression;</a:t>
            </a:r>
            <a:endParaRPr sz="4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/>
              <a:t>Information Entropy;</a:t>
            </a:r>
            <a:endParaRPr sz="4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/>
              <a:t>Decision Trees.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0ca51bdaa_0_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</a:pPr>
            <a:r>
              <a:rPr lang="pt-BR" sz="4000"/>
              <a:t>Information Entropy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 sz="4000"/>
          </a:p>
        </p:txBody>
      </p:sp>
      <p:sp>
        <p:nvSpPr>
          <p:cNvPr id="190" name="Google Shape;190;g1e0ca51bdaa_0_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https://machinelearningmastery.com/what-is-information-entropy/</a:t>
            </a:r>
            <a:r>
              <a:rPr lang="pt-BR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https://www.cantorsparadise.com/it-took-me-10-years-to-understand-entropy-here-is-what-i-learned-b2d51e8ccd4c</a:t>
            </a:r>
            <a:r>
              <a:rPr lang="pt-BR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https://www.youtube.com/watch?v=2LvVOnVXcL4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/>
          <p:nvPr>
            <p:ph type="title"/>
          </p:nvPr>
        </p:nvSpPr>
        <p:spPr>
          <a:xfrm>
            <a:off x="908425" y="36097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Decision Tree</a:t>
            </a:r>
            <a:endParaRPr/>
          </a:p>
        </p:txBody>
      </p:sp>
      <p:sp>
        <p:nvSpPr>
          <p:cNvPr id="196" name="Google Shape;196;p5"/>
          <p:cNvSpPr txBox="1"/>
          <p:nvPr>
            <p:ph idx="1" type="body"/>
          </p:nvPr>
        </p:nvSpPr>
        <p:spPr>
          <a:xfrm>
            <a:off x="311700" y="981850"/>
            <a:ext cx="85206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pt-BR"/>
              <a:t>They are like mental maps that help organize important information and follow a logical path to make a decision.</a:t>
            </a:r>
            <a:endParaRPr/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075" y="1541550"/>
            <a:ext cx="2841849" cy="313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/>
          <p:nvPr>
            <p:ph type="title"/>
          </p:nvPr>
        </p:nvSpPr>
        <p:spPr>
          <a:xfrm>
            <a:off x="819150" y="30997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Decision Trees: Basic structure</a:t>
            </a:r>
            <a:endParaRPr/>
          </a:p>
        </p:txBody>
      </p:sp>
      <p:sp>
        <p:nvSpPr>
          <p:cNvPr id="203" name="Google Shape;203;p6"/>
          <p:cNvSpPr txBox="1"/>
          <p:nvPr>
            <p:ph idx="1" type="body"/>
          </p:nvPr>
        </p:nvSpPr>
        <p:spPr>
          <a:xfrm>
            <a:off x="324450" y="1727100"/>
            <a:ext cx="390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/>
              <a:t>Nodes: </a:t>
            </a:r>
            <a:r>
              <a:rPr lang="pt-BR"/>
              <a:t>represents a test or decision and appears like a circle or rectangle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pt-BR"/>
              <a:t>Root node:</a:t>
            </a:r>
            <a:r>
              <a:rPr lang="pt-BR"/>
              <a:t> the topmost node.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pt-BR"/>
              <a:t>Internal node: </a:t>
            </a:r>
            <a:r>
              <a:rPr lang="pt-BR"/>
              <a:t>nodes between the root and the leaf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pt-BR"/>
              <a:t>Branch</a:t>
            </a:r>
            <a:r>
              <a:rPr lang="pt-BR"/>
              <a:t>: represents outcome of a test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pt-BR"/>
              <a:t>Leaf</a:t>
            </a:r>
            <a:r>
              <a:rPr lang="pt-BR"/>
              <a:t>: the terminal node.</a:t>
            </a:r>
            <a:endParaRPr/>
          </a:p>
        </p:txBody>
      </p:sp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8600" y="1170125"/>
            <a:ext cx="4623000" cy="3471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0ca51bdaa_0_5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Decision Tree</a:t>
            </a:r>
            <a:endParaRPr/>
          </a:p>
        </p:txBody>
      </p:sp>
      <p:sp>
        <p:nvSpPr>
          <p:cNvPr id="210" name="Google Shape;210;g1e0ca51bdaa_0_5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https://towardsdatascience.com/decision-trees-explained-3ec41632ceb6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https://www.mastersindatascience.org/learning/machine-learning-algorithms/decision-tree/#:~:text=A%20decision%20tree%20is%20a,that%20contains%20the%20desired%20categorization</a:t>
            </a:r>
            <a:r>
              <a:rPr lang="pt-BR"/>
              <a:t>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"/>
          <p:cNvSpPr txBox="1"/>
          <p:nvPr>
            <p:ph type="title"/>
          </p:nvPr>
        </p:nvSpPr>
        <p:spPr>
          <a:xfrm>
            <a:off x="819150" y="38647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Application: Iris dataset</a:t>
            </a:r>
            <a:endParaRPr/>
          </a:p>
        </p:txBody>
      </p:sp>
      <p:pic>
        <p:nvPicPr>
          <p:cNvPr id="216" name="Google Shape;21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450" y="979500"/>
            <a:ext cx="450911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0ca51bdaa_1_1"/>
          <p:cNvSpPr txBox="1"/>
          <p:nvPr>
            <p:ph type="title"/>
          </p:nvPr>
        </p:nvSpPr>
        <p:spPr>
          <a:xfrm>
            <a:off x="819150" y="539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Dataframe</a:t>
            </a:r>
            <a:endParaRPr/>
          </a:p>
        </p:txBody>
      </p:sp>
      <p:sp>
        <p:nvSpPr>
          <p:cNvPr id="222" name="Google Shape;222;g1e0ca51bdaa_1_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g1e0ca51bdaa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300150"/>
            <a:ext cx="8277225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0ca51bdaa_1_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e0ca51bdaa_1_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g1e0ca51bdaa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50" y="708238"/>
            <a:ext cx="7852701" cy="372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0ca51bdaa_1_11"/>
          <p:cNvSpPr txBox="1"/>
          <p:nvPr>
            <p:ph type="title"/>
          </p:nvPr>
        </p:nvSpPr>
        <p:spPr>
          <a:xfrm>
            <a:off x="819150" y="514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Matriz de correlação</a:t>
            </a:r>
            <a:endParaRPr/>
          </a:p>
        </p:txBody>
      </p:sp>
      <p:sp>
        <p:nvSpPr>
          <p:cNvPr id="236" name="Google Shape;236;g1e0ca51bdaa_1_11"/>
          <p:cNvSpPr txBox="1"/>
          <p:nvPr>
            <p:ph idx="1" type="body"/>
          </p:nvPr>
        </p:nvSpPr>
        <p:spPr>
          <a:xfrm>
            <a:off x="311700" y="1152475"/>
            <a:ext cx="403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partir do gráfico acima, podemos ver que: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largura da pétala e o comprimento da pétala têm altas correlações.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O comprimento da pétala e a largura da sépala têm boas correlações.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A largura da pétala e o comprimento da sépala têm boas correlações.</a:t>
            </a:r>
            <a:endParaRPr/>
          </a:p>
        </p:txBody>
      </p:sp>
      <p:pic>
        <p:nvPicPr>
          <p:cNvPr id="237" name="Google Shape;237;g1e0ca51bdaa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026" y="1152475"/>
            <a:ext cx="4389275" cy="363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0ca51bdaa_1_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 de dispersão</a:t>
            </a:r>
            <a:endParaRPr/>
          </a:p>
        </p:txBody>
      </p:sp>
      <p:sp>
        <p:nvSpPr>
          <p:cNvPr id="243" name="Google Shape;243;g1e0ca51bdaa_1_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g1e0ca51bdaa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9223"/>
            <a:ext cx="3995526" cy="315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e0ca51bdaa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675" y="1369213"/>
            <a:ext cx="3995526" cy="315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0ca51bdaa_1_24"/>
          <p:cNvSpPr txBox="1"/>
          <p:nvPr>
            <p:ph type="title"/>
          </p:nvPr>
        </p:nvSpPr>
        <p:spPr>
          <a:xfrm>
            <a:off x="819150" y="450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Histograma</a:t>
            </a:r>
            <a:endParaRPr/>
          </a:p>
        </p:txBody>
      </p:sp>
      <p:sp>
        <p:nvSpPr>
          <p:cNvPr id="251" name="Google Shape;251;g1e0ca51bdaa_1_24"/>
          <p:cNvSpPr txBox="1"/>
          <p:nvPr>
            <p:ph idx="1" type="body"/>
          </p:nvPr>
        </p:nvSpPr>
        <p:spPr>
          <a:xfrm>
            <a:off x="311700" y="1152475"/>
            <a:ext cx="513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partir do gráfico acima, podemos ver que: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maior frequência do comprimento da sépala está entre 30 e 35, que está entre 5,5 e 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frequência mais alta da largura da sépala é em torno de 70, que está entre 3,0 e 3,5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maior frequência do comprimento da pétala é em torno de 50, que está entre 1 e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A frequência mais alta da largura da pétala está entre 40 e 50, que está entre 0,0 e 0,5</a:t>
            </a:r>
            <a:endParaRPr/>
          </a:p>
        </p:txBody>
      </p:sp>
      <p:pic>
        <p:nvPicPr>
          <p:cNvPr id="252" name="Google Shape;252;g1e0ca51bdaa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801" y="771836"/>
            <a:ext cx="3584450" cy="359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Group 2</a:t>
            </a:r>
            <a:endParaRPr/>
          </a:p>
        </p:txBody>
      </p:sp>
      <p:sp>
        <p:nvSpPr>
          <p:cNvPr id="134" name="Google Shape;134;p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Fernando Gomes de Oliveira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Fernando Veiga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Jardel Wolkers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João Paulo Cardoso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José Carlos Ribeiro Silva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0ca51bdaa_1_38"/>
          <p:cNvSpPr txBox="1"/>
          <p:nvPr>
            <p:ph type="title"/>
          </p:nvPr>
        </p:nvSpPr>
        <p:spPr>
          <a:xfrm>
            <a:off x="819150" y="5522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 de pares</a:t>
            </a:r>
            <a:endParaRPr/>
          </a:p>
        </p:txBody>
      </p:sp>
      <p:sp>
        <p:nvSpPr>
          <p:cNvPr id="258" name="Google Shape;258;g1e0ca51bdaa_1_38"/>
          <p:cNvSpPr txBox="1"/>
          <p:nvPr>
            <p:ph idx="1" type="body"/>
          </p:nvPr>
        </p:nvSpPr>
        <p:spPr>
          <a:xfrm>
            <a:off x="311700" y="1152475"/>
            <a:ext cx="366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Podemos ver muitos tipos de relações neste gráfico, como, por exemplo, a espécie Setosa tem a menor largura e comprimento de pétalas. E também tem o menor comprimento de sépala, mas maiores larguras de sépala 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g1e0ca51bdaa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957" y="333775"/>
            <a:ext cx="5170043" cy="447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0ca51bdaa_1_29"/>
          <p:cNvSpPr txBox="1"/>
          <p:nvPr>
            <p:ph type="title"/>
          </p:nvPr>
        </p:nvSpPr>
        <p:spPr>
          <a:xfrm>
            <a:off x="819150" y="4247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Boxplot e gráfico de violino</a:t>
            </a:r>
            <a:endParaRPr/>
          </a:p>
        </p:txBody>
      </p:sp>
      <p:pic>
        <p:nvPicPr>
          <p:cNvPr id="265" name="Google Shape;265;g1e0ca51bdaa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875" y="1127613"/>
            <a:ext cx="5010150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0ca51bdaa_1_45"/>
          <p:cNvSpPr txBox="1"/>
          <p:nvPr>
            <p:ph type="title"/>
          </p:nvPr>
        </p:nvSpPr>
        <p:spPr>
          <a:xfrm>
            <a:off x="311700" y="4933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Boxplot</a:t>
            </a:r>
            <a:endParaRPr/>
          </a:p>
        </p:txBody>
      </p:sp>
      <p:sp>
        <p:nvSpPr>
          <p:cNvPr id="271" name="Google Shape;271;g1e0ca51bdaa_1_45"/>
          <p:cNvSpPr txBox="1"/>
          <p:nvPr>
            <p:ph idx="1" type="body"/>
          </p:nvPr>
        </p:nvSpPr>
        <p:spPr>
          <a:xfrm>
            <a:off x="311700" y="1250625"/>
            <a:ext cx="312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partir do gráfico acima, podemos ver que: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espécie Setosa possui as menores feições e menos distribuídas com alguns outliers.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Espécie Versicolor tem as características médias.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A Espécie Virginica tem as características mais altas</a:t>
            </a:r>
            <a:endParaRPr/>
          </a:p>
        </p:txBody>
      </p:sp>
      <p:pic>
        <p:nvPicPr>
          <p:cNvPr id="272" name="Google Shape;272;g1e0ca51bdaa_1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100" y="1025625"/>
            <a:ext cx="5398049" cy="3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e0ca51bdaa_1_50"/>
          <p:cNvSpPr txBox="1"/>
          <p:nvPr>
            <p:ph type="title"/>
          </p:nvPr>
        </p:nvSpPr>
        <p:spPr>
          <a:xfrm>
            <a:off x="311700" y="3805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 de violino</a:t>
            </a:r>
            <a:endParaRPr/>
          </a:p>
        </p:txBody>
      </p:sp>
      <p:sp>
        <p:nvSpPr>
          <p:cNvPr id="278" name="Google Shape;278;g1e0ca51bdaa_1_50"/>
          <p:cNvSpPr txBox="1"/>
          <p:nvPr>
            <p:ph idx="1" type="body"/>
          </p:nvPr>
        </p:nvSpPr>
        <p:spPr>
          <a:xfrm>
            <a:off x="311700" y="1152475"/>
            <a:ext cx="367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O “violino” são as curvas no entorno do gráfico boxplot, e representa a função densidade de probabilidade estimada via kernel (basicamente, as curvas mais largas representam maior densidade de pontos, ou seja, existe uma maior frequência de pontos)</a:t>
            </a:r>
            <a:endParaRPr/>
          </a:p>
        </p:txBody>
      </p:sp>
      <p:pic>
        <p:nvPicPr>
          <p:cNvPr id="279" name="Google Shape;279;g1e0ca51bdaa_1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425" y="705451"/>
            <a:ext cx="4742799" cy="38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0ca51bdaa_1_66"/>
          <p:cNvSpPr txBox="1"/>
          <p:nvPr>
            <p:ph type="title"/>
          </p:nvPr>
        </p:nvSpPr>
        <p:spPr>
          <a:xfrm>
            <a:off x="819150" y="5123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 </a:t>
            </a:r>
            <a:r>
              <a:rPr lang="pt-BR"/>
              <a:t>Logística</a:t>
            </a:r>
            <a:endParaRPr/>
          </a:p>
        </p:txBody>
      </p:sp>
      <p:pic>
        <p:nvPicPr>
          <p:cNvPr id="285" name="Google Shape;285;g1e0ca51bdaa_1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75" y="3315624"/>
            <a:ext cx="5567650" cy="11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1e0ca51bdaa_1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174" y="1307424"/>
            <a:ext cx="5412624" cy="17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e0ca51bdaa_1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6825" y="1466936"/>
            <a:ext cx="3049675" cy="2727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0ca51bdaa_1_58"/>
          <p:cNvSpPr txBox="1"/>
          <p:nvPr>
            <p:ph type="title"/>
          </p:nvPr>
        </p:nvSpPr>
        <p:spPr>
          <a:xfrm>
            <a:off x="819150" y="845600"/>
            <a:ext cx="3467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de decisão</a:t>
            </a:r>
            <a:endParaRPr/>
          </a:p>
        </p:txBody>
      </p:sp>
      <p:pic>
        <p:nvPicPr>
          <p:cNvPr id="293" name="Google Shape;293;g1e0ca51bdaa_1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650" y="751958"/>
            <a:ext cx="4207099" cy="368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e0ca51bdaa_1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88" y="3359825"/>
            <a:ext cx="4032426" cy="8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1e0ca51bdaa_1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025" y="1989975"/>
            <a:ext cx="4574924" cy="9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0ca51bdaa_1_7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 comparison</a:t>
            </a:r>
            <a:endParaRPr/>
          </a:p>
        </p:txBody>
      </p:sp>
      <p:graphicFrame>
        <p:nvGraphicFramePr>
          <p:cNvPr id="301" name="Google Shape;301;g1e0ca51bdaa_1_73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{D49FC501-3A6B-4B15-9A19-1AA98FF4A8CD}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Model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Accuracy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Logistic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0,974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Decision 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0,921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0ca51bdaa_1_8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Simples aplicação de predição</a:t>
            </a:r>
            <a:endParaRPr/>
          </a:p>
        </p:txBody>
      </p:sp>
      <p:pic>
        <p:nvPicPr>
          <p:cNvPr id="307" name="Google Shape;307;g1e0ca51bdaa_1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275" y="1800204"/>
            <a:ext cx="6443440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0ca51bdaa_1_86"/>
          <p:cNvSpPr txBox="1"/>
          <p:nvPr>
            <p:ph type="title"/>
          </p:nvPr>
        </p:nvSpPr>
        <p:spPr>
          <a:xfrm>
            <a:off x="3510675" y="2094450"/>
            <a:ext cx="1931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e0ca51bdaa_0_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pt-BR" sz="4000"/>
              <a:t>References</a:t>
            </a:r>
            <a:endParaRPr/>
          </a:p>
        </p:txBody>
      </p:sp>
      <p:sp>
        <p:nvSpPr>
          <p:cNvPr id="318" name="Google Shape;318;g1e0ca51bdaa_0_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https://towardsdatascience.com/logistic-regression-detailed-overview-46c4da4303bc</a:t>
            </a:r>
            <a:r>
              <a:rPr lang="pt-BR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https://www.youtube.com/watch?v=EoP2wN0yuHA&amp;list=TLPQMDIwNDIwMjPtoS0N6MiGTg&amp;index=2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0ca51bdaa_0_19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140" name="Google Shape;140;g1e0ca51bdaa_0_19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Logistic Regression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Information entropy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Decision Tree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Application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pt-BR" sz="4000"/>
              <a:t>Logistic Regression</a:t>
            </a:r>
            <a:endParaRPr/>
          </a:p>
        </p:txBody>
      </p:sp>
      <p:sp>
        <p:nvSpPr>
          <p:cNvPr id="146" name="Google Shape;146;p3"/>
          <p:cNvSpPr txBox="1"/>
          <p:nvPr>
            <p:ph idx="1" type="body"/>
          </p:nvPr>
        </p:nvSpPr>
        <p:spPr>
          <a:xfrm>
            <a:off x="437900" y="1587325"/>
            <a:ext cx="69051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pt-BR"/>
              <a:t>It is the ability to analyze diverse data through already defined standard characteristics to arrive at a new common classification of a result.</a:t>
            </a:r>
            <a:endParaRPr/>
          </a:p>
        </p:txBody>
      </p:sp>
      <p:pic>
        <p:nvPicPr>
          <p:cNvPr id="147" name="Google Shape;14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250" y="2571325"/>
            <a:ext cx="166687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422" y="2368225"/>
            <a:ext cx="1835575" cy="202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0ca51bdaa_0_10"/>
          <p:cNvSpPr txBox="1"/>
          <p:nvPr>
            <p:ph type="title"/>
          </p:nvPr>
        </p:nvSpPr>
        <p:spPr>
          <a:xfrm>
            <a:off x="819150" y="51402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pt-BR" sz="4000"/>
              <a:t>Logistic Regression</a:t>
            </a:r>
            <a:endParaRPr/>
          </a:p>
        </p:txBody>
      </p:sp>
      <p:pic>
        <p:nvPicPr>
          <p:cNvPr id="154" name="Google Shape;154;g1e0ca51bda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300" y="1217100"/>
            <a:ext cx="603744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0ca51bdaa_0_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pt-BR" sz="4000"/>
              <a:t>Logistic Regression</a:t>
            </a:r>
            <a:endParaRPr/>
          </a:p>
        </p:txBody>
      </p:sp>
      <p:sp>
        <p:nvSpPr>
          <p:cNvPr id="160" name="Google Shape;160;g1e0ca51bdaa_0_18"/>
          <p:cNvSpPr txBox="1"/>
          <p:nvPr>
            <p:ph idx="1" type="body"/>
          </p:nvPr>
        </p:nvSpPr>
        <p:spPr>
          <a:xfrm>
            <a:off x="437900" y="1404075"/>
            <a:ext cx="6905100" cy="3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pt-BR"/>
              <a:t>Definitions</a:t>
            </a:r>
            <a:r>
              <a:rPr b="1" lang="pt-BR"/>
              <a:t>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Data for analysis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Comparison stored data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Standards already defined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Example of result you want to get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 txBox="1"/>
          <p:nvPr>
            <p:ph type="title"/>
          </p:nvPr>
        </p:nvSpPr>
        <p:spPr>
          <a:xfrm>
            <a:off x="819150" y="6033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 sz="4000"/>
              <a:t>Information Entropy</a:t>
            </a:r>
            <a:endParaRPr/>
          </a:p>
        </p:txBody>
      </p:sp>
      <p:sp>
        <p:nvSpPr>
          <p:cNvPr id="166" name="Google Shape;166;p4"/>
          <p:cNvSpPr txBox="1"/>
          <p:nvPr>
            <p:ph idx="1" type="body"/>
          </p:nvPr>
        </p:nvSpPr>
        <p:spPr>
          <a:xfrm>
            <a:off x="437900" y="1404075"/>
            <a:ext cx="69051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pt-BR"/>
              <a:t>Entropy is a measure of uncertainty or disorder in a system. In other words, it is the amount of surprise or uncertainty you have when receiving information.</a:t>
            </a:r>
            <a:endParaRPr/>
          </a:p>
        </p:txBody>
      </p:sp>
      <p:pic>
        <p:nvPicPr>
          <p:cNvPr id="167" name="Google Shape;16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825" y="2184975"/>
            <a:ext cx="2528425" cy="2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"/>
          <p:cNvPicPr preferRelativeResize="0"/>
          <p:nvPr/>
        </p:nvPicPr>
        <p:blipFill rotWithShape="1">
          <a:blip r:embed="rId4">
            <a:alphaModFix/>
          </a:blip>
          <a:srcRect b="0" l="28547" r="24988" t="0"/>
          <a:stretch/>
        </p:blipFill>
        <p:spPr>
          <a:xfrm>
            <a:off x="5581400" y="2122325"/>
            <a:ext cx="1644050" cy="265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0ca51bdaa_0_36"/>
          <p:cNvSpPr txBox="1"/>
          <p:nvPr>
            <p:ph type="title"/>
          </p:nvPr>
        </p:nvSpPr>
        <p:spPr>
          <a:xfrm>
            <a:off x="819150" y="5523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</a:pPr>
            <a:r>
              <a:rPr lang="pt-BR" sz="4000"/>
              <a:t>Information Entropy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 sz="4000"/>
          </a:p>
        </p:txBody>
      </p:sp>
      <p:pic>
        <p:nvPicPr>
          <p:cNvPr id="174" name="Google Shape;174;g1e0ca51bdaa_0_36"/>
          <p:cNvPicPr preferRelativeResize="0"/>
          <p:nvPr/>
        </p:nvPicPr>
        <p:blipFill rotWithShape="1">
          <a:blip r:embed="rId3">
            <a:alphaModFix/>
          </a:blip>
          <a:srcRect b="0" l="28547" r="24988" t="0"/>
          <a:stretch/>
        </p:blipFill>
        <p:spPr>
          <a:xfrm>
            <a:off x="1342125" y="1728625"/>
            <a:ext cx="1855400" cy="29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e0ca51bdaa_0_36"/>
          <p:cNvPicPr preferRelativeResize="0"/>
          <p:nvPr/>
        </p:nvPicPr>
        <p:blipFill rotWithShape="1">
          <a:blip r:embed="rId4">
            <a:alphaModFix/>
          </a:blip>
          <a:srcRect b="0" l="0" r="0" t="9942"/>
          <a:stretch/>
        </p:blipFill>
        <p:spPr>
          <a:xfrm>
            <a:off x="5348275" y="1880925"/>
            <a:ext cx="2992774" cy="28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e0ca51bdaa_0_36"/>
          <p:cNvSpPr/>
          <p:nvPr/>
        </p:nvSpPr>
        <p:spPr>
          <a:xfrm>
            <a:off x="3467625" y="2883700"/>
            <a:ext cx="1479600" cy="10803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0ca51bdaa_0_4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</a:pPr>
            <a:r>
              <a:rPr lang="pt-BR" sz="4000"/>
              <a:t>Information Entropy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 sz="4000"/>
          </a:p>
        </p:txBody>
      </p:sp>
      <p:sp>
        <p:nvSpPr>
          <p:cNvPr id="182" name="Google Shape;182;g1e0ca51bdaa_0_45"/>
          <p:cNvSpPr/>
          <p:nvPr/>
        </p:nvSpPr>
        <p:spPr>
          <a:xfrm>
            <a:off x="3731863" y="2789750"/>
            <a:ext cx="1479600" cy="10803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g1e0ca51bdaa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25" y="1938350"/>
            <a:ext cx="2528425" cy="2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e0ca51bdaa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298" y="1631837"/>
            <a:ext cx="2876175" cy="31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